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305" r:id="rId4"/>
    <p:sldId id="306" r:id="rId5"/>
    <p:sldId id="307" r:id="rId6"/>
    <p:sldId id="31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77788-26D6-34C1-E568-84DF83C76288}" name="Daniel Caseiro" initials="DC" userId="e0e0718331cc8a7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AB40"/>
    <a:srgbClr val="6C4615"/>
    <a:srgbClr val="509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5BE6C8-7C8D-4C42-91F8-767B4CC00E45}">
  <a:tblStyle styleId="{6B5BE6C8-7C8D-4C42-91F8-767B4CC00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67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8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43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45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00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67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853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95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98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4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42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69687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TRACKER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123282" y="2431800"/>
            <a:ext cx="4844818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Mobile Application | Web App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3119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4" descr="Uma imagem com Gráficos, clipart, encarnado, círculo&#10;&#10;Descrição gerada automaticamente">
            <a:extLst>
              <a:ext uri="{FF2B5EF4-FFF2-40B4-BE49-F238E27FC236}">
                <a16:creationId xmlns:a16="http://schemas.microsoft.com/office/drawing/2014/main" id="{C61197F7-0BEF-29C3-537E-4A45FDB6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57548"/>
            <a:ext cx="1409700" cy="14097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9654F8-8A62-0532-8FB2-F58BEED5A1DD}"/>
              </a:ext>
            </a:extLst>
          </p:cNvPr>
          <p:cNvSpPr txBox="1"/>
          <p:nvPr/>
        </p:nvSpPr>
        <p:spPr>
          <a:xfrm flipH="1">
            <a:off x="2843500" y="2927020"/>
            <a:ext cx="3404382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Grupo 2 :</a:t>
            </a:r>
          </a:p>
          <a:p>
            <a:pPr algn="ctr">
              <a:buClr>
                <a:schemeClr val="bg1"/>
              </a:buClr>
            </a:pPr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Daniel Caseiro,   nº46052</a:t>
            </a:r>
          </a:p>
          <a:p>
            <a:pPr algn="ctr">
              <a:buClr>
                <a:schemeClr val="bg1"/>
              </a:buClr>
            </a:pPr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André Graça,       nº47224</a:t>
            </a:r>
          </a:p>
          <a:p>
            <a:pPr algn="ctr">
              <a:buClr>
                <a:schemeClr val="bg1"/>
              </a:buClr>
            </a:pPr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Diogo Santos,     nº48459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algn="ctr">
              <a:buClr>
                <a:schemeClr val="bg1"/>
              </a:buClr>
            </a:pPr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Orientador :</a:t>
            </a:r>
          </a:p>
          <a:p>
            <a:pPr algn="ctr">
              <a:buClr>
                <a:schemeClr val="bg1"/>
              </a:buClr>
            </a:pPr>
            <a:r>
              <a:rPr lang="pt-PT">
                <a:solidFill>
                  <a:schemeClr val="bg1"/>
                </a:solidFill>
                <a:latin typeface="Montserrat ExtraLight" panose="00000300000000000000" pitchFamily="2" charset="0"/>
              </a:rPr>
              <a:t>Professor Filipe Freitas</a:t>
            </a:r>
          </a:p>
          <a:p>
            <a:endParaRPr lang="pt-PT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/>
              <a:t>6</a:t>
            </a:r>
            <a:r>
              <a:rPr lang="en" sz="1400" dirty="0">
                <a:solidFill>
                  <a:schemeClr val="accent1"/>
                </a:solidFill>
              </a:rPr>
              <a:t>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15354" y="1082499"/>
            <a:ext cx="5097987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Tecnologias</a:t>
            </a:r>
            <a:r>
              <a:rPr lang="pt-PT" dirty="0"/>
              <a:t>:</a:t>
            </a:r>
          </a:p>
          <a:p>
            <a:pPr marL="285750" indent="-285750"/>
            <a:endParaRPr lang="pt-PT" dirty="0"/>
          </a:p>
          <a:p>
            <a:pPr marL="0" indent="0">
              <a:buNone/>
            </a:pPr>
            <a:r>
              <a:rPr lang="pt-PT" dirty="0"/>
              <a:t>     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Using ASP.NET Core Razor Views from a Class Library - CodeOpinion">
            <a:extLst>
              <a:ext uri="{FF2B5EF4-FFF2-40B4-BE49-F238E27FC236}">
                <a16:creationId xmlns:a16="http://schemas.microsoft.com/office/drawing/2014/main" id="{7664A982-B7A9-36E2-D905-890386AAF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15711" r="18307" b="19275"/>
          <a:stretch/>
        </p:blipFill>
        <p:spPr bwMode="auto">
          <a:xfrm>
            <a:off x="938500" y="1504445"/>
            <a:ext cx="735087" cy="7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droid-logo-png-transparent ⋆ Altyra - Desenvolvimento de Software">
            <a:extLst>
              <a:ext uri="{FF2B5EF4-FFF2-40B4-BE49-F238E27FC236}">
                <a16:creationId xmlns:a16="http://schemas.microsoft.com/office/drawing/2014/main" id="{E96A1494-0724-A91F-2266-885422A2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84" y="1652657"/>
            <a:ext cx="662965" cy="74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PostgreSQL Logo in SVG Vector or PNG File Format - Logo.wine">
            <a:extLst>
              <a:ext uri="{FF2B5EF4-FFF2-40B4-BE49-F238E27FC236}">
                <a16:creationId xmlns:a16="http://schemas.microsoft.com/office/drawing/2014/main" id="{BA14661D-3E41-9C8A-FA1F-41EA4B91D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0" t="14742" r="27645" b="16314"/>
          <a:stretch/>
        </p:blipFill>
        <p:spPr bwMode="auto">
          <a:xfrm>
            <a:off x="2024256" y="1468257"/>
            <a:ext cx="971659" cy="99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73C782-AD4F-683D-AF17-D7296156E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47" b="6052"/>
          <a:stretch/>
        </p:blipFill>
        <p:spPr>
          <a:xfrm>
            <a:off x="2096427" y="2793183"/>
            <a:ext cx="827315" cy="715635"/>
          </a:xfrm>
          <a:prstGeom prst="rect">
            <a:avLst/>
          </a:prstGeom>
        </p:spPr>
      </p:pic>
      <p:pic>
        <p:nvPicPr>
          <p:cNvPr id="2070" name="Picture 22" descr="Android Developers Blog: Announcing Jetpack Compose Alpha!">
            <a:extLst>
              <a:ext uri="{FF2B5EF4-FFF2-40B4-BE49-F238E27FC236}">
                <a16:creationId xmlns:a16="http://schemas.microsoft.com/office/drawing/2014/main" id="{DA022643-E3A9-06C9-70C8-D32747AC9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8" t="13154" r="13111" b="11110"/>
          <a:stretch/>
        </p:blipFill>
        <p:spPr bwMode="auto">
          <a:xfrm>
            <a:off x="4360218" y="1469838"/>
            <a:ext cx="971659" cy="10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ntity Framework Core UI Plugin for Rider | JetBrains Marketplace">
            <a:extLst>
              <a:ext uri="{FF2B5EF4-FFF2-40B4-BE49-F238E27FC236}">
                <a16:creationId xmlns:a16="http://schemas.microsoft.com/office/drawing/2014/main" id="{3CDB201C-AC84-4A0B-A5E9-11FE8EB6A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68217A"/>
              </a:clrFrom>
              <a:clrTo>
                <a:srgbClr val="6821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r="5650"/>
          <a:stretch/>
        </p:blipFill>
        <p:spPr bwMode="auto">
          <a:xfrm>
            <a:off x="1010621" y="2793183"/>
            <a:ext cx="590843" cy="6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7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/>
              <a:t>7</a:t>
            </a:r>
            <a:r>
              <a:rPr lang="en" sz="1400" dirty="0">
                <a:solidFill>
                  <a:schemeClr val="accent1"/>
                </a:solidFill>
              </a:rPr>
              <a:t>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15354" y="1082499"/>
            <a:ext cx="5097987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Aspetos Técnicos Relevantes</a:t>
            </a:r>
            <a:r>
              <a:rPr lang="pt-PT" dirty="0"/>
              <a:t>:</a:t>
            </a:r>
          </a:p>
          <a:p>
            <a:pPr marL="285750" indent="-285750"/>
            <a:endParaRPr lang="pt-PT" dirty="0"/>
          </a:p>
          <a:p>
            <a:pPr marL="285750" indent="-285750"/>
            <a:r>
              <a:rPr lang="pt-PT"/>
              <a:t>European Article Number (EAN) de modo a identificar produtos</a:t>
            </a:r>
          </a:p>
          <a:p>
            <a:pPr marL="285750" indent="-285750"/>
            <a:r>
              <a:rPr lang="pt-PT"/>
              <a:t>WebScrapping para obter os produtos</a:t>
            </a:r>
          </a:p>
          <a:p>
            <a:pPr marL="285750" indent="-285750"/>
            <a:endParaRPr lang="pt-PT"/>
          </a:p>
          <a:p>
            <a:pPr marL="285750" indent="-285750"/>
            <a:endParaRPr lang="pt-P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2224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579774" y="2319479"/>
            <a:ext cx="4629300" cy="504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Demonstração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692604" y="231947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VID-20240422-WA0000">
            <a:hlinkClick r:id="" action="ppaction://media"/>
            <a:extLst>
              <a:ext uri="{FF2B5EF4-FFF2-40B4-BE49-F238E27FC236}">
                <a16:creationId xmlns:a16="http://schemas.microsoft.com/office/drawing/2014/main" id="{2C8FF9DC-F71C-C7C5-0BE1-2C88119B8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9539" y="50116"/>
            <a:ext cx="2474937" cy="504326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866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78001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 que falta? Como vai ser feito?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B8DEF68-7F07-A1D0-9704-DB8A9B99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4" y="988740"/>
            <a:ext cx="8913891" cy="3921453"/>
          </a:xfrm>
          <a:prstGeom prst="rect">
            <a:avLst/>
          </a:prstGeom>
        </p:spPr>
      </p:pic>
      <p:pic>
        <p:nvPicPr>
          <p:cNvPr id="3074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78409C49-D18E-9921-BDFC-1BCDDB7E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395" y="1386425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A5584AF5-3FB1-339B-C993-D95B3819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79" y="1609364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7FAF40D2-57DB-D659-96DC-EA0DD40B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10" y="2714641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4269DB2-F91A-E60B-EAB4-EF37C09A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5" y="2942032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AA47428-4C2C-6ABF-88B9-0E16C750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01" y="3150107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9B9C1D8-BC8D-D7FC-B465-7F9D8AB48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44" y="3382493"/>
            <a:ext cx="196184" cy="1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ols-PNG-Transparent-Image – IPM Specialist, Inc.">
            <a:extLst>
              <a:ext uri="{FF2B5EF4-FFF2-40B4-BE49-F238E27FC236}">
                <a16:creationId xmlns:a16="http://schemas.microsoft.com/office/drawing/2014/main" id="{98C078CB-9FC6-04EB-EE56-A44D7EBE7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6227" r="4612" b="5458"/>
          <a:stretch/>
        </p:blipFill>
        <p:spPr bwMode="auto">
          <a:xfrm>
            <a:off x="2021654" y="3616498"/>
            <a:ext cx="152586" cy="1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ools-PNG-Transparent-Image – IPM Specialist, Inc.">
            <a:extLst>
              <a:ext uri="{FF2B5EF4-FFF2-40B4-BE49-F238E27FC236}">
                <a16:creationId xmlns:a16="http://schemas.microsoft.com/office/drawing/2014/main" id="{5E9A1119-7FE9-740B-7BFD-50E3EF040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6227" r="4612" b="5458"/>
          <a:stretch/>
        </p:blipFill>
        <p:spPr bwMode="auto">
          <a:xfrm>
            <a:off x="1142969" y="3829858"/>
            <a:ext cx="152586" cy="1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ools-PNG-Transparent-Image – IPM Specialist, Inc.">
            <a:extLst>
              <a:ext uri="{FF2B5EF4-FFF2-40B4-BE49-F238E27FC236}">
                <a16:creationId xmlns:a16="http://schemas.microsoft.com/office/drawing/2014/main" id="{0C2DBE23-BB22-40AF-8C54-4B97D98C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6227" r="4612" b="5458"/>
          <a:stretch/>
        </p:blipFill>
        <p:spPr bwMode="auto">
          <a:xfrm>
            <a:off x="1424901" y="4485178"/>
            <a:ext cx="152586" cy="1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2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6;p56">
            <a:extLst>
              <a:ext uri="{FF2B5EF4-FFF2-40B4-BE49-F238E27FC236}">
                <a16:creationId xmlns:a16="http://schemas.microsoft.com/office/drawing/2014/main" id="{BB4019ED-8CC9-1F89-256F-EC550E253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750" y="2013450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1"/>
                </a:solidFill>
              </a:rPr>
              <a:t>Obrigado pela atenção!</a:t>
            </a:r>
            <a:br>
              <a:rPr lang="en">
                <a:solidFill>
                  <a:schemeClr val="bg1"/>
                </a:solidFill>
              </a:rPr>
            </a:br>
            <a:r>
              <a:rPr lang="en" sz="1800">
                <a:solidFill>
                  <a:schemeClr val="bg1"/>
                </a:solidFill>
              </a:rPr>
              <a:t>Grupo 2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3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 funcionais, modelos de dados, tecnologias, etc.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Demonstração do estado atual da aplicação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6" y="2615575"/>
            <a:ext cx="215195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PLANEAMENTO</a:t>
            </a:r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Motivação, Enquadramento, finalidade e visão geral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Planeamento </a:t>
            </a:r>
            <a:r>
              <a:rPr lang="en" sz="1400"/>
              <a:t>1</a:t>
            </a:r>
            <a:r>
              <a:rPr lang="en" sz="1400">
                <a:solidFill>
                  <a:schemeClr val="accent1"/>
                </a:solidFill>
              </a:rPr>
              <a:t>/2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72ADFB58-A84E-9140-7EEA-6D597381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107824"/>
            <a:ext cx="4946400" cy="2760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Motivação</a:t>
            </a:r>
            <a:r>
              <a:rPr lang="pt-PT"/>
              <a:t>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DF9F97F-0D23-ECF4-2D20-EB66AB3303EE}"/>
              </a:ext>
            </a:extLst>
          </p:cNvPr>
          <p:cNvGrpSpPr/>
          <p:nvPr/>
        </p:nvGrpSpPr>
        <p:grpSpPr>
          <a:xfrm>
            <a:off x="1026200" y="1417427"/>
            <a:ext cx="5222103" cy="2760900"/>
            <a:chOff x="1040297" y="1932125"/>
            <a:chExt cx="5222103" cy="27609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4C65835-C299-5F21-24D9-53766C02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266" y="2215662"/>
              <a:ext cx="270734" cy="270734"/>
            </a:xfrm>
            <a:prstGeom prst="rect">
              <a:avLst/>
            </a:prstGeom>
          </p:spPr>
        </p:pic>
        <p:sp>
          <p:nvSpPr>
            <p:cNvPr id="4" name="Marcador de Posição do Texto 8">
              <a:extLst>
                <a:ext uri="{FF2B5EF4-FFF2-40B4-BE49-F238E27FC236}">
                  <a16:creationId xmlns:a16="http://schemas.microsoft.com/office/drawing/2014/main" id="{C969370B-0D11-2CAE-13CF-A72CE00D66E0}"/>
                </a:ext>
              </a:extLst>
            </p:cNvPr>
            <p:cNvSpPr txBox="1">
              <a:spLocks/>
            </p:cNvSpPr>
            <p:nvPr/>
          </p:nvSpPr>
          <p:spPr>
            <a:xfrm>
              <a:off x="1316000" y="1932125"/>
              <a:ext cx="4946400" cy="27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endParaRPr lang="pt-PT"/>
            </a:p>
            <a:p>
              <a:pPr marL="0" indent="0">
                <a:buNone/>
              </a:pPr>
              <a:r>
                <a:rPr lang="pt-PT"/>
                <a:t>Novas tecnologias</a:t>
              </a:r>
            </a:p>
            <a:p>
              <a:pPr marL="0" indent="0">
                <a:buNone/>
              </a:pPr>
              <a:endParaRPr lang="pt-PT"/>
            </a:p>
            <a:p>
              <a:pPr marL="0" indent="0">
                <a:buNone/>
              </a:pPr>
              <a:r>
                <a:rPr lang="pt-PT"/>
                <a:t>Complexidade</a:t>
              </a:r>
            </a:p>
            <a:p>
              <a:pPr marL="0" indent="0">
                <a:buNone/>
              </a:pPr>
              <a:endParaRPr lang="pt-PT"/>
            </a:p>
            <a:p>
              <a:pPr marL="0" indent="0">
                <a:buNone/>
              </a:pPr>
              <a:r>
                <a:rPr lang="pt-PT"/>
                <a:t>Curiosidade</a:t>
              </a:r>
            </a:p>
            <a:p>
              <a:pPr marL="0" indent="0">
                <a:buNone/>
              </a:pPr>
              <a:endParaRPr lang="pt-PT"/>
            </a:p>
            <a:p>
              <a:pPr marL="0" indent="0">
                <a:buNone/>
              </a:pPr>
              <a:r>
                <a:rPr lang="pt-PT"/>
                <a:t>Necessidade</a:t>
              </a:r>
              <a:endParaRPr lang="pt-PT" dirty="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7E081E-738C-A985-F275-5ED31371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266" y="2641635"/>
              <a:ext cx="275703" cy="27570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8AC02E6-392C-9FED-E372-FA88E13F4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97" y="3072577"/>
              <a:ext cx="280672" cy="280672"/>
            </a:xfrm>
            <a:prstGeom prst="rect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B1596DE0-7795-FAC6-2622-AA85ACD61A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548" y="2976162"/>
            <a:ext cx="271975" cy="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4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Planeamento </a:t>
            </a:r>
            <a:r>
              <a:rPr lang="en" sz="1400"/>
              <a:t>2</a:t>
            </a:r>
            <a:r>
              <a:rPr lang="en" sz="1400">
                <a:solidFill>
                  <a:schemeClr val="accent1"/>
                </a:solidFill>
              </a:rPr>
              <a:t>/2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1" y="1082499"/>
            <a:ext cx="4923254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Finalidade / Visão Geral da Solução</a:t>
            </a:r>
            <a:r>
              <a:rPr lang="pt-PT"/>
              <a:t>: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285750" indent="-285750"/>
            <a:endParaRPr lang="pt-PT" dirty="0"/>
          </a:p>
          <a:p>
            <a:pPr marL="285750" indent="-285750"/>
            <a:endParaRPr lang="pt-P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39872DAD-B6AC-9E1A-DA73-70FD1A7675E8}"/>
              </a:ext>
            </a:extLst>
          </p:cNvPr>
          <p:cNvSpPr txBox="1">
            <a:spLocks/>
          </p:cNvSpPr>
          <p:nvPr/>
        </p:nvSpPr>
        <p:spPr>
          <a:xfrm>
            <a:off x="1217511" y="1417427"/>
            <a:ext cx="4923254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endParaRPr lang="pt-PT"/>
          </a:p>
          <a:p>
            <a:pPr marL="0" indent="0">
              <a:buFont typeface="Montserrat"/>
              <a:buNone/>
            </a:pPr>
            <a:r>
              <a:rPr lang="pt-PT"/>
              <a:t>Análise de Produtos e os seus detalhes ( marca, rating, categeria, etc)</a:t>
            </a:r>
          </a:p>
          <a:p>
            <a:pPr marL="0" indent="0">
              <a:buFont typeface="Montserrat"/>
              <a:buNone/>
            </a:pPr>
            <a:endParaRPr lang="pt-PT"/>
          </a:p>
          <a:p>
            <a:pPr marL="0" indent="0">
              <a:buFont typeface="Montserrat"/>
              <a:buNone/>
            </a:pPr>
            <a:r>
              <a:rPr lang="pt-PT"/>
              <a:t>Comparação de Produtos e Listas de Produtos (preços, cidades, lojas, etc)</a:t>
            </a:r>
          </a:p>
          <a:p>
            <a:pPr marL="0" indent="0">
              <a:buFont typeface="Montserrat"/>
              <a:buNone/>
            </a:pPr>
            <a:endParaRPr lang="pt-PT"/>
          </a:p>
          <a:p>
            <a:pPr marL="0" indent="0">
              <a:buFont typeface="Montserrat"/>
              <a:buNone/>
            </a:pPr>
            <a:r>
              <a:rPr lang="pt-PT"/>
              <a:t>Planeamento e organização antes da deslocação a múltiplos supermercados</a:t>
            </a:r>
          </a:p>
          <a:p>
            <a:pPr marL="285750" indent="-285750"/>
            <a:endParaRPr lang="pt-PT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DAE9D5-A572-A0EE-BB8E-CAD9B7FA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32" y="1719211"/>
            <a:ext cx="267579" cy="2675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30E173-838B-AA7B-C3D4-B41ACE6429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32" y="2356685"/>
            <a:ext cx="267579" cy="267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CDA096E-03C6-40C8-1870-62595565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32" y="2959192"/>
            <a:ext cx="267579" cy="2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>
                <a:solidFill>
                  <a:schemeClr val="accent1"/>
                </a:solidFill>
              </a:rPr>
              <a:t>1/7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15354" y="1082499"/>
            <a:ext cx="5097987" cy="396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Requisitos Funcionais</a:t>
            </a:r>
            <a:r>
              <a:rPr lang="pt-PT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</a:t>
            </a:r>
            <a:r>
              <a:rPr lang="pt-PT"/>
              <a:t>Android application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/>
              <a:t>      ASP .NET Backend Server</a:t>
            </a:r>
            <a:endParaRPr lang="pt-PT" dirty="0"/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Tipos de Utilizadores: </a:t>
            </a:r>
            <a:r>
              <a:rPr lang="pt-PT" dirty="0" err="1"/>
              <a:t>Client</a:t>
            </a:r>
            <a:r>
              <a:rPr lang="pt-PT" dirty="0"/>
              <a:t>, </a:t>
            </a:r>
            <a:r>
              <a:rPr lang="pt-PT" dirty="0" err="1"/>
              <a:t>Operator</a:t>
            </a:r>
            <a:r>
              <a:rPr lang="pt-PT" dirty="0"/>
              <a:t> e </a:t>
            </a:r>
            <a:r>
              <a:rPr lang="pt-PT" dirty="0" err="1"/>
              <a:t>Moderator</a:t>
            </a:r>
            <a:endParaRPr lang="pt-PT" dirty="0"/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Operações:  </a:t>
            </a:r>
            <a:r>
              <a:rPr lang="pt-PT" dirty="0" err="1"/>
              <a:t>User</a:t>
            </a:r>
            <a:r>
              <a:rPr lang="pt-PT" dirty="0"/>
              <a:t>,  Listas,  Produtos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/>
              <a:t>      Filtros </a:t>
            </a:r>
            <a:r>
              <a:rPr lang="pt-PT" dirty="0"/>
              <a:t>personalizáveis na pesquisa </a:t>
            </a:r>
            <a:r>
              <a:rPr lang="pt-PT"/>
              <a:t>de produtos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/>
              <a:t>     </a:t>
            </a:r>
            <a:r>
              <a:rPr lang="pt-PT" dirty="0"/>
              <a:t> </a:t>
            </a:r>
            <a:r>
              <a:rPr lang="pt-PT"/>
              <a:t>Algoritmos </a:t>
            </a:r>
            <a:r>
              <a:rPr lang="pt-PT" dirty="0"/>
              <a:t>complexos para a atualização de listas                     com base </a:t>
            </a:r>
            <a:r>
              <a:rPr lang="pt-PT"/>
              <a:t>em preços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/>
              <a:t>      Autenticação </a:t>
            </a:r>
            <a:r>
              <a:rPr lang="pt-PT" dirty="0"/>
              <a:t>através de Google </a:t>
            </a:r>
            <a:r>
              <a:rPr lang="pt-PT" dirty="0" err="1"/>
              <a:t>OAuth</a:t>
            </a:r>
            <a:r>
              <a:rPr lang="pt-PT" dirty="0"/>
              <a:t> 2.0</a:t>
            </a:r>
          </a:p>
          <a:p>
            <a:pPr marL="285750" indent="-285750">
              <a:lnSpc>
                <a:spcPct val="150000"/>
              </a:lnSpc>
            </a:pPr>
            <a:endParaRPr lang="pt-P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210F281-65C5-53F7-63DC-A8C8EC402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1452" y="2519848"/>
            <a:ext cx="239122" cy="23912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C699B7-4EE3-81D4-9A08-BBE3A029E5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2329" y="2203869"/>
            <a:ext cx="239122" cy="2391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CCA0C0-B7D2-2B40-F777-96A7B8CFA6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1452" y="3785672"/>
            <a:ext cx="239122" cy="2391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4226E4-11FD-54C5-29A1-8F1072545D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2148" y="2844556"/>
            <a:ext cx="239122" cy="239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B68E4E-638A-30DE-6653-6341BADAD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87" y="1551366"/>
            <a:ext cx="265028" cy="2650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FE9AAB-FDDD-B0CE-6FEF-1131404534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1452" y="3154695"/>
            <a:ext cx="239122" cy="239122"/>
          </a:xfrm>
          <a:prstGeom prst="rect">
            <a:avLst/>
          </a:prstGeom>
        </p:spPr>
      </p:pic>
      <p:pic>
        <p:nvPicPr>
          <p:cNvPr id="10" name="Imagem 9" descr="Uma imagem com logótipo, Gráficos, design gráfico, design&#10;&#10;Descrição gerada automaticamente">
            <a:extLst>
              <a:ext uri="{FF2B5EF4-FFF2-40B4-BE49-F238E27FC236}">
                <a16:creationId xmlns:a16="http://schemas.microsoft.com/office/drawing/2014/main" id="{40765361-5A0F-D171-5C3F-8BAB2D37C0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66" t="31268" r="12566" b="37128"/>
          <a:stretch/>
        </p:blipFill>
        <p:spPr>
          <a:xfrm>
            <a:off x="863530" y="1932682"/>
            <a:ext cx="353827" cy="1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1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/>
              <a:t>2</a:t>
            </a:r>
            <a:r>
              <a:rPr lang="en" sz="1400" dirty="0">
                <a:solidFill>
                  <a:schemeClr val="accent1"/>
                </a:solidFill>
              </a:rPr>
              <a:t>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15354" y="1082499"/>
            <a:ext cx="5097987" cy="3890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Requisitos Não Funcionais</a:t>
            </a:r>
            <a:r>
              <a:rPr lang="pt-PT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Website com portal para operadores poderem listar os produtos da sua loja e respetiva estatística</a:t>
            </a:r>
          </a:p>
          <a:p>
            <a:pPr marL="285750" indent="-285750">
              <a:lnSpc>
                <a:spcPct val="150000"/>
              </a:lnSpc>
            </a:pPr>
            <a:endParaRPr lang="pt-PT" dirty="0"/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Comunidade para clientes partilharem as </a:t>
            </a:r>
            <a:r>
              <a:rPr lang="pt-PT"/>
              <a:t>suas opiniões </a:t>
            </a:r>
            <a:r>
              <a:rPr lang="pt-PT" dirty="0"/>
              <a:t>através das suas listas arquivadas</a:t>
            </a:r>
          </a:p>
          <a:p>
            <a:pPr marL="285750" indent="-285750">
              <a:lnSpc>
                <a:spcPct val="150000"/>
              </a:lnSpc>
            </a:pPr>
            <a:endParaRPr lang="pt-PT" dirty="0"/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      Pré registo de operadores através de submissão e posterior admissão por parte de moderadores da aplicação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54CD7EDB-5E44-0FF1-7EB2-CCDFDB8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849515"/>
            <a:ext cx="279951" cy="2799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52F15-6126-6081-CD66-B32FC555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8500" y="3821260"/>
            <a:ext cx="239741" cy="2397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F15ED5-99BD-3D6D-0E22-57BB9584C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321" y="2823314"/>
            <a:ext cx="304098" cy="3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1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>
                <a:solidFill>
                  <a:schemeClr val="accent1"/>
                </a:solidFill>
              </a:rPr>
              <a:t>3/7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15354" y="1082498"/>
            <a:ext cx="5097987" cy="378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História de Utilização</a:t>
            </a:r>
            <a:r>
              <a:rPr lang="pt-PT" dirty="0"/>
              <a:t>:</a:t>
            </a:r>
          </a:p>
          <a:p>
            <a:pPr marL="285750" indent="-285750"/>
            <a:r>
              <a:rPr lang="pt-PT" dirty="0"/>
              <a:t>Na abertura da aplicação vai ser possível observar vários produtos que são disponibilizados por diferentes lojas.</a:t>
            </a:r>
          </a:p>
          <a:p>
            <a:pPr marL="285750" indent="-285750"/>
            <a:r>
              <a:rPr lang="pt-PT" dirty="0"/>
              <a:t>O utilizador poderá autenticar-se através de registo ou via conta Google.</a:t>
            </a:r>
          </a:p>
          <a:p>
            <a:pPr marL="285750" indent="-285750"/>
            <a:r>
              <a:rPr lang="pt-PT" dirty="0"/>
              <a:t>Caso o utilizador queira comprar uma Coca-Cola, este vai poder observar a variação de preço entre os vários supermercados, e selecionar o produto e supermercado do seu agrado, de modo a adicioná-lo a uma lista de compras.</a:t>
            </a:r>
          </a:p>
          <a:p>
            <a:pPr marL="285750" indent="-285750"/>
            <a:r>
              <a:rPr lang="pt-PT" dirty="0"/>
              <a:t>Por fim, após o utilizador terminar a sua pesquisa, este poderá observar o total da sua lista de compras, dependendo dos supermercados escolhidos.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9471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/>
              <a:t>4</a:t>
            </a:r>
            <a:r>
              <a:rPr lang="en" sz="1400" dirty="0">
                <a:solidFill>
                  <a:schemeClr val="accent1"/>
                </a:solidFill>
              </a:rPr>
              <a:t>/7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57747" y="914882"/>
            <a:ext cx="5097987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Diagrama de Blocos</a:t>
            </a:r>
            <a:r>
              <a:rPr lang="pt-PT" dirty="0"/>
              <a:t>:</a:t>
            </a:r>
          </a:p>
          <a:p>
            <a:pPr marL="285750" indent="-285750"/>
            <a:endParaRPr lang="pt-P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1EF8BA-2F63-695F-0984-191CA50C488F}"/>
              </a:ext>
            </a:extLst>
          </p:cNvPr>
          <p:cNvSpPr txBox="1"/>
          <p:nvPr/>
        </p:nvSpPr>
        <p:spPr>
          <a:xfrm flipH="1">
            <a:off x="137733" y="2607247"/>
            <a:ext cx="110166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  <a:latin typeface="Montserrat ExtraLight" panose="00000300000000000000" pitchFamily="2" charset="0"/>
              </a:rPr>
              <a:t>Scripts*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435226-5EB1-62D2-17C4-7AD9D4CEB399}"/>
              </a:ext>
            </a:extLst>
          </p:cNvPr>
          <p:cNvSpPr txBox="1"/>
          <p:nvPr/>
        </p:nvSpPr>
        <p:spPr>
          <a:xfrm flipH="1">
            <a:off x="-151781" y="4826902"/>
            <a:ext cx="406237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  <a:latin typeface="Montserrat ExtraLight" panose="00000300000000000000" pitchFamily="2" charset="0"/>
              </a:rPr>
              <a:t>*</a:t>
            </a:r>
            <a:r>
              <a:rPr lang="pt-PT" sz="1000" dirty="0">
                <a:solidFill>
                  <a:schemeClr val="bg1"/>
                </a:solidFill>
                <a:latin typeface="Montserrat ExtraLight" panose="00000300000000000000" pitchFamily="2" charset="0"/>
              </a:rPr>
              <a:t>Webscraping ou obtenção através de </a:t>
            </a:r>
            <a:r>
              <a:rPr lang="pt-PT" sz="1000" dirty="0" err="1">
                <a:solidFill>
                  <a:schemeClr val="bg1"/>
                </a:solidFill>
                <a:latin typeface="Montserrat ExtraLight" panose="00000300000000000000" pitchFamily="2" charset="0"/>
              </a:rPr>
              <a:t>APIs</a:t>
            </a:r>
            <a:r>
              <a:rPr lang="pt-PT" sz="10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fornecidas</a:t>
            </a:r>
            <a:endParaRPr lang="pt-PT" sz="11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80641979-956A-71C7-6782-82118E533B07}"/>
              </a:ext>
            </a:extLst>
          </p:cNvPr>
          <p:cNvSpPr/>
          <p:nvPr/>
        </p:nvSpPr>
        <p:spPr>
          <a:xfrm>
            <a:off x="1965181" y="1796149"/>
            <a:ext cx="947625" cy="938874"/>
          </a:xfrm>
          <a:prstGeom prst="flowChartAlternateProcess">
            <a:avLst/>
          </a:prstGeom>
          <a:noFill/>
          <a:ln>
            <a:solidFill>
              <a:srgbClr val="509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latin typeface="Montserrat ExtraLight" panose="00000300000000000000" pitchFamily="2" charset="0"/>
              </a:rPr>
              <a:t>API</a:t>
            </a:r>
          </a:p>
          <a:p>
            <a:pPr algn="ctr"/>
            <a:r>
              <a:rPr lang="pt-PT" sz="1100" dirty="0">
                <a:latin typeface="Montserrat ExtraLight" panose="00000300000000000000" pitchFamily="2" charset="0"/>
              </a:rPr>
              <a:t>( C# )</a:t>
            </a:r>
          </a:p>
        </p:txBody>
      </p:sp>
      <p:pic>
        <p:nvPicPr>
          <p:cNvPr id="22" name="Imagem 21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BADB6389-1D9A-826D-D178-F61D656F1B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73017" y="1934588"/>
            <a:ext cx="704505" cy="704505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8C741CF-888F-86B9-4B40-04CAF9F4D444}"/>
              </a:ext>
            </a:extLst>
          </p:cNvPr>
          <p:cNvGrpSpPr/>
          <p:nvPr/>
        </p:nvGrpSpPr>
        <p:grpSpPr>
          <a:xfrm>
            <a:off x="5237787" y="1607834"/>
            <a:ext cx="1208406" cy="496896"/>
            <a:chOff x="944802" y="3464805"/>
            <a:chExt cx="1558357" cy="781026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9D5421-ED68-4D90-C31A-4F53FD80B5E6}"/>
                </a:ext>
              </a:extLst>
            </p:cNvPr>
            <p:cNvSpPr txBox="1"/>
            <p:nvPr/>
          </p:nvSpPr>
          <p:spPr>
            <a:xfrm flipH="1">
              <a:off x="944802" y="3834630"/>
              <a:ext cx="1558357" cy="411201"/>
            </a:xfrm>
            <a:prstGeom prst="rect">
              <a:avLst/>
            </a:prstGeom>
            <a:noFill/>
            <a:ln>
              <a:solidFill>
                <a:srgbClr val="6C461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100" dirty="0" err="1">
                  <a:solidFill>
                    <a:schemeClr val="bg1"/>
                  </a:solidFill>
                  <a:latin typeface="Montserrat ExtraLight" panose="00000300000000000000" pitchFamily="2" charset="0"/>
                </a:rPr>
                <a:t>Webscrapping</a:t>
              </a:r>
              <a:endParaRPr lang="pt-PT" sz="1100" dirty="0">
                <a:solidFill>
                  <a:schemeClr val="bg1"/>
                </a:solidFill>
                <a:latin typeface="Montserrat ExtraLight" panose="000003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B48344-8219-7EA4-4497-702D146D77D1}"/>
                </a:ext>
              </a:extLst>
            </p:cNvPr>
            <p:cNvSpPr/>
            <p:nvPr/>
          </p:nvSpPr>
          <p:spPr>
            <a:xfrm>
              <a:off x="1510982" y="3464805"/>
              <a:ext cx="425999" cy="426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90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31" name="Imagem 30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7742EB45-B7B2-CE62-9FA8-1A13DC30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59447" y="1913333"/>
            <a:ext cx="704505" cy="704505"/>
          </a:xfrm>
          <a:prstGeom prst="rect">
            <a:avLst/>
          </a:prstGeom>
        </p:spPr>
      </p:pic>
      <p:sp>
        <p:nvSpPr>
          <p:cNvPr id="38" name="Google Shape;215;p44">
            <a:extLst>
              <a:ext uri="{FF2B5EF4-FFF2-40B4-BE49-F238E27FC236}">
                <a16:creationId xmlns:a16="http://schemas.microsoft.com/office/drawing/2014/main" id="{1B80143B-7182-6F1E-F280-856EEC9E3877}"/>
              </a:ext>
            </a:extLst>
          </p:cNvPr>
          <p:cNvSpPr txBox="1">
            <a:spLocks/>
          </p:cNvSpPr>
          <p:nvPr/>
        </p:nvSpPr>
        <p:spPr>
          <a:xfrm>
            <a:off x="5264841" y="903635"/>
            <a:ext cx="1152547" cy="37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t-PT" b="1" dirty="0"/>
              <a:t>Legenda</a:t>
            </a:r>
            <a:r>
              <a:rPr lang="pt-PT" dirty="0"/>
              <a:t>:</a:t>
            </a:r>
          </a:p>
          <a:p>
            <a:pPr marL="285750" indent="-285750"/>
            <a:endParaRPr lang="pt-PT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2282846-1FBD-408D-F12B-8A638315B74C}"/>
              </a:ext>
            </a:extLst>
          </p:cNvPr>
          <p:cNvGrpSpPr/>
          <p:nvPr/>
        </p:nvGrpSpPr>
        <p:grpSpPr>
          <a:xfrm>
            <a:off x="5236912" y="2222674"/>
            <a:ext cx="1208406" cy="496896"/>
            <a:chOff x="944802" y="3464805"/>
            <a:chExt cx="1558357" cy="781026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0672C563-1525-DC9D-ADD1-0FCA3AD66BEF}"/>
                </a:ext>
              </a:extLst>
            </p:cNvPr>
            <p:cNvSpPr txBox="1"/>
            <p:nvPr/>
          </p:nvSpPr>
          <p:spPr>
            <a:xfrm flipH="1">
              <a:off x="944802" y="3834630"/>
              <a:ext cx="1558357" cy="411201"/>
            </a:xfrm>
            <a:prstGeom prst="rect">
              <a:avLst/>
            </a:prstGeom>
            <a:noFill/>
            <a:ln>
              <a:solidFill>
                <a:srgbClr val="6C461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100" dirty="0" err="1">
                  <a:solidFill>
                    <a:schemeClr val="bg1"/>
                  </a:solidFill>
                  <a:latin typeface="Montserrat ExtraLight" panose="00000300000000000000" pitchFamily="2" charset="0"/>
                </a:rPr>
                <a:t>Http</a:t>
              </a:r>
              <a:r>
                <a:rPr lang="pt-PT" sz="1100" dirty="0">
                  <a:solidFill>
                    <a:schemeClr val="bg1"/>
                  </a:solidFill>
                  <a:latin typeface="Montserrat ExtraLight" panose="00000300000000000000" pitchFamily="2" charset="0"/>
                </a:rPr>
                <a:t> </a:t>
              </a:r>
              <a:r>
                <a:rPr lang="pt-PT" sz="1100" dirty="0" err="1">
                  <a:solidFill>
                    <a:schemeClr val="bg1"/>
                  </a:solidFill>
                  <a:latin typeface="Montserrat ExtraLight" panose="00000300000000000000" pitchFamily="2" charset="0"/>
                </a:rPr>
                <a:t>Request</a:t>
              </a:r>
              <a:endParaRPr lang="pt-PT" sz="1100" dirty="0">
                <a:solidFill>
                  <a:schemeClr val="bg1"/>
                </a:solidFill>
                <a:latin typeface="Montserrat ExtraLight" panose="000003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114B065-8ECE-CA23-CE4F-AA51637ECDE3}"/>
                </a:ext>
              </a:extLst>
            </p:cNvPr>
            <p:cNvSpPr/>
            <p:nvPr/>
          </p:nvSpPr>
          <p:spPr>
            <a:xfrm>
              <a:off x="1510982" y="3464805"/>
              <a:ext cx="425999" cy="426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90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AC4F9301-AD32-04CC-A53D-B38EB5620CDC}"/>
              </a:ext>
            </a:extLst>
          </p:cNvPr>
          <p:cNvSpPr/>
          <p:nvPr/>
        </p:nvSpPr>
        <p:spPr>
          <a:xfrm>
            <a:off x="554223" y="1511259"/>
            <a:ext cx="251195" cy="206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E479E0C-1D81-596F-B4DB-02195365DA78}"/>
              </a:ext>
            </a:extLst>
          </p:cNvPr>
          <p:cNvGrpSpPr/>
          <p:nvPr/>
        </p:nvGrpSpPr>
        <p:grpSpPr>
          <a:xfrm>
            <a:off x="-32934" y="1298482"/>
            <a:ext cx="5085381" cy="1757433"/>
            <a:chOff x="-32036" y="1417427"/>
            <a:chExt cx="4966051" cy="1962205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5ED5D7DD-7E03-8828-5061-B004E19B4971}"/>
                </a:ext>
              </a:extLst>
            </p:cNvPr>
            <p:cNvSpPr/>
            <p:nvPr/>
          </p:nvSpPr>
          <p:spPr>
            <a:xfrm>
              <a:off x="112290" y="1417427"/>
              <a:ext cx="4821725" cy="196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9336C941-1442-B4EA-1A52-19C2F0B4886A}"/>
                </a:ext>
              </a:extLst>
            </p:cNvPr>
            <p:cNvSpPr txBox="1"/>
            <p:nvPr/>
          </p:nvSpPr>
          <p:spPr>
            <a:xfrm flipH="1">
              <a:off x="-32036" y="3108956"/>
              <a:ext cx="1054694" cy="197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200" dirty="0">
                  <a:solidFill>
                    <a:schemeClr val="accent1">
                      <a:lumMod val="75000"/>
                    </a:schemeClr>
                  </a:solidFill>
                  <a:latin typeface="Montserrat ExtraLight" panose="00000300000000000000" pitchFamily="2" charset="0"/>
                </a:rPr>
                <a:t>Backend</a:t>
              </a:r>
            </a:p>
          </p:txBody>
        </p:sp>
      </p:grpSp>
      <p:sp>
        <p:nvSpPr>
          <p:cNvPr id="57" name="Fluxograma: Processo Alternativo 56">
            <a:extLst>
              <a:ext uri="{FF2B5EF4-FFF2-40B4-BE49-F238E27FC236}">
                <a16:creationId xmlns:a16="http://schemas.microsoft.com/office/drawing/2014/main" id="{F0AEAC9E-25C3-198D-EF7D-EE21051161A0}"/>
              </a:ext>
            </a:extLst>
          </p:cNvPr>
          <p:cNvSpPr/>
          <p:nvPr/>
        </p:nvSpPr>
        <p:spPr>
          <a:xfrm>
            <a:off x="1245509" y="3239638"/>
            <a:ext cx="947625" cy="938874"/>
          </a:xfrm>
          <a:prstGeom prst="flowChartAlternateProcess">
            <a:avLst/>
          </a:prstGeom>
          <a:noFill/>
          <a:ln>
            <a:solidFill>
              <a:srgbClr val="509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Montserrat ExtraLight" panose="00000300000000000000" pitchFamily="2" charset="0"/>
              </a:rPr>
              <a:t>Android app</a:t>
            </a:r>
          </a:p>
        </p:txBody>
      </p:sp>
      <p:sp>
        <p:nvSpPr>
          <p:cNvPr id="58" name="Fluxograma: Processo Alternativo 57">
            <a:extLst>
              <a:ext uri="{FF2B5EF4-FFF2-40B4-BE49-F238E27FC236}">
                <a16:creationId xmlns:a16="http://schemas.microsoft.com/office/drawing/2014/main" id="{AFE1D6D6-37BD-7BB1-9100-E14D26EEB0A8}"/>
              </a:ext>
            </a:extLst>
          </p:cNvPr>
          <p:cNvSpPr/>
          <p:nvPr/>
        </p:nvSpPr>
        <p:spPr>
          <a:xfrm>
            <a:off x="2549842" y="3239638"/>
            <a:ext cx="947625" cy="938874"/>
          </a:xfrm>
          <a:prstGeom prst="flowChartAlternateProcess">
            <a:avLst/>
          </a:prstGeom>
          <a:noFill/>
          <a:ln>
            <a:solidFill>
              <a:srgbClr val="509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latin typeface="Montserrat ExtraLight" panose="00000300000000000000" pitchFamily="2" charset="0"/>
              </a:rPr>
              <a:t>React</a:t>
            </a:r>
            <a:endParaRPr lang="pt-PT" sz="1200" dirty="0">
              <a:latin typeface="Montserrat ExtraLight" panose="00000300000000000000" pitchFamily="2" charset="0"/>
            </a:endParaRPr>
          </a:p>
          <a:p>
            <a:pPr algn="ctr"/>
            <a:r>
              <a:rPr lang="pt-PT" sz="1200" dirty="0">
                <a:latin typeface="Montserrat ExtraLight" panose="00000300000000000000" pitchFamily="2" charset="0"/>
              </a:rPr>
              <a:t>web</a:t>
            </a:r>
          </a:p>
        </p:txBody>
      </p:sp>
      <p:pic>
        <p:nvPicPr>
          <p:cNvPr id="52" name="Imagem 51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36E1D222-307B-15AA-E9E9-14AF303F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83548">
            <a:off x="2458706" y="2752382"/>
            <a:ext cx="704505" cy="704505"/>
          </a:xfrm>
          <a:prstGeom prst="rect">
            <a:avLst/>
          </a:prstGeom>
        </p:spPr>
      </p:pic>
      <p:grpSp>
        <p:nvGrpSpPr>
          <p:cNvPr id="63" name="Agrupar 62">
            <a:extLst>
              <a:ext uri="{FF2B5EF4-FFF2-40B4-BE49-F238E27FC236}">
                <a16:creationId xmlns:a16="http://schemas.microsoft.com/office/drawing/2014/main" id="{2499D336-4F0E-E402-2E17-FDC6DBB83976}"/>
              </a:ext>
            </a:extLst>
          </p:cNvPr>
          <p:cNvGrpSpPr/>
          <p:nvPr/>
        </p:nvGrpSpPr>
        <p:grpSpPr>
          <a:xfrm>
            <a:off x="3943552" y="1932450"/>
            <a:ext cx="704505" cy="750849"/>
            <a:chOff x="3763952" y="2607247"/>
            <a:chExt cx="385722" cy="409253"/>
          </a:xfrm>
        </p:grpSpPr>
        <p:sp>
          <p:nvSpPr>
            <p:cNvPr id="62" name="Cilindro 61">
              <a:extLst>
                <a:ext uri="{FF2B5EF4-FFF2-40B4-BE49-F238E27FC236}">
                  <a16:creationId xmlns:a16="http://schemas.microsoft.com/office/drawing/2014/main" id="{043CFFAC-D004-A7F3-8118-8079B2335BFB}"/>
                </a:ext>
              </a:extLst>
            </p:cNvPr>
            <p:cNvSpPr/>
            <p:nvPr/>
          </p:nvSpPr>
          <p:spPr>
            <a:xfrm>
              <a:off x="3763952" y="2607247"/>
              <a:ext cx="385722" cy="40925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26" name="Picture 2" descr="PostgreSQL&quot; Icon - Download for free – Iconduck">
              <a:extLst>
                <a:ext uri="{FF2B5EF4-FFF2-40B4-BE49-F238E27FC236}">
                  <a16:creationId xmlns:a16="http://schemas.microsoft.com/office/drawing/2014/main" id="{907911C6-4963-7ED8-54B4-940ED3AB4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005" y="2741966"/>
              <a:ext cx="221616" cy="262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F3FD073-A1FC-7188-76C7-BEEE81840B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445" y="1800843"/>
            <a:ext cx="827170" cy="827170"/>
          </a:xfrm>
          <a:prstGeom prst="rect">
            <a:avLst/>
          </a:prstGeom>
        </p:spPr>
      </p:pic>
      <p:pic>
        <p:nvPicPr>
          <p:cNvPr id="10" name="Imagem 9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5DC82FEC-F235-173D-0A82-E9CB0D09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88266">
            <a:off x="1629520" y="2727559"/>
            <a:ext cx="704505" cy="70450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CB645C97-3878-9340-0EEB-C4CBFD5DF503}"/>
              </a:ext>
            </a:extLst>
          </p:cNvPr>
          <p:cNvSpPr/>
          <p:nvPr/>
        </p:nvSpPr>
        <p:spPr>
          <a:xfrm>
            <a:off x="3335016" y="3265957"/>
            <a:ext cx="251195" cy="206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43D6D1B-8725-F8A3-6B3E-D239A8C4F64F}"/>
              </a:ext>
            </a:extLst>
          </p:cNvPr>
          <p:cNvSpPr/>
          <p:nvPr/>
        </p:nvSpPr>
        <p:spPr>
          <a:xfrm>
            <a:off x="114861" y="3152078"/>
            <a:ext cx="4937586" cy="10827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462A68-9F17-8044-9973-163A2B499265}"/>
              </a:ext>
            </a:extLst>
          </p:cNvPr>
          <p:cNvSpPr txBox="1"/>
          <p:nvPr/>
        </p:nvSpPr>
        <p:spPr>
          <a:xfrm flipH="1">
            <a:off x="-32935" y="3947038"/>
            <a:ext cx="10800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92D050"/>
                </a:solidFill>
                <a:latin typeface="Montserrat ExtraLight" panose="00000300000000000000" pitchFamily="2" charset="0"/>
              </a:rPr>
              <a:t>Frontend</a:t>
            </a:r>
            <a:endParaRPr lang="pt-PT" sz="1200" dirty="0">
              <a:solidFill>
                <a:srgbClr val="92D050"/>
              </a:solidFill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1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8CDAA2-E41A-24F8-4AA0-B71BD7DD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0"/>
            <a:ext cx="7067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0" y="48909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Objetivo </a:t>
            </a:r>
            <a:r>
              <a:rPr lang="en" sz="1400" dirty="0">
                <a:solidFill>
                  <a:schemeClr val="accent1"/>
                </a:solidFill>
              </a:rPr>
              <a:t>5/7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90227" y="499878"/>
            <a:ext cx="19274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4;p44">
            <a:extLst>
              <a:ext uri="{FF2B5EF4-FFF2-40B4-BE49-F238E27FC236}">
                <a16:creationId xmlns:a16="http://schemas.microsoft.com/office/drawing/2014/main" id="{9B92442F-5590-4D4E-C80D-10E95A1267BF}"/>
              </a:ext>
            </a:extLst>
          </p:cNvPr>
          <p:cNvSpPr txBox="1">
            <a:spLocks/>
          </p:cNvSpPr>
          <p:nvPr/>
        </p:nvSpPr>
        <p:spPr>
          <a:xfrm>
            <a:off x="90227" y="2304464"/>
            <a:ext cx="4629300" cy="85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400"/>
              <a:t>Modelo de Dados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81199752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416</Words>
  <Application>Microsoft Office PowerPoint</Application>
  <PresentationFormat>Apresentação no Ecrã (16:9)</PresentationFormat>
  <Paragraphs>92</Paragraphs>
  <Slides>14</Slides>
  <Notes>14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Montserrat ExtraLight</vt:lpstr>
      <vt:lpstr>Montserrat</vt:lpstr>
      <vt:lpstr>Arial</vt:lpstr>
      <vt:lpstr>Montserrat ExtraBold</vt:lpstr>
      <vt:lpstr>Futuristic Background by Slidesgo</vt:lpstr>
      <vt:lpstr>MARKET TRACKER</vt:lpstr>
      <vt:lpstr>01</vt:lpstr>
      <vt:lpstr>Planeamento 1/2</vt:lpstr>
      <vt:lpstr>Planeamento 2/2</vt:lpstr>
      <vt:lpstr>Objetivo 1/7</vt:lpstr>
      <vt:lpstr>Objetivo 2/7</vt:lpstr>
      <vt:lpstr>Objetivo 3/7</vt:lpstr>
      <vt:lpstr>Objetivo 4/7</vt:lpstr>
      <vt:lpstr>Objetivo 5/7</vt:lpstr>
      <vt:lpstr>Objetivo 6/7</vt:lpstr>
      <vt:lpstr>Objetivo 7/7</vt:lpstr>
      <vt:lpstr>Demonstração</vt:lpstr>
      <vt:lpstr>O que falta? Como vai ser feito?</vt:lpstr>
      <vt:lpstr>Obrigado pela atenção! Grupo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TRACKER</dc:title>
  <cp:lastModifiedBy>Daniel Caseiro</cp:lastModifiedBy>
  <cp:revision>15</cp:revision>
  <dcterms:modified xsi:type="dcterms:W3CDTF">2024-04-22T21:00:00Z</dcterms:modified>
</cp:coreProperties>
</file>